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0"/>
  </p:notesMasterIdLst>
  <p:handoutMasterIdLst>
    <p:handoutMasterId r:id="rId51"/>
  </p:handoutMasterIdLst>
  <p:sldIdLst>
    <p:sldId id="267" r:id="rId2"/>
    <p:sldId id="299" r:id="rId3"/>
    <p:sldId id="300" r:id="rId4"/>
    <p:sldId id="302" r:id="rId5"/>
    <p:sldId id="303" r:id="rId6"/>
    <p:sldId id="304" r:id="rId7"/>
    <p:sldId id="305" r:id="rId8"/>
    <p:sldId id="306" r:id="rId9"/>
    <p:sldId id="307" r:id="rId10"/>
    <p:sldId id="301" r:id="rId11"/>
    <p:sldId id="308" r:id="rId12"/>
    <p:sldId id="311" r:id="rId13"/>
    <p:sldId id="309" r:id="rId14"/>
    <p:sldId id="310" r:id="rId15"/>
    <p:sldId id="312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30" r:id="rId24"/>
    <p:sldId id="321" r:id="rId25"/>
    <p:sldId id="323" r:id="rId26"/>
    <p:sldId id="324" r:id="rId27"/>
    <p:sldId id="336" r:id="rId28"/>
    <p:sldId id="337" r:id="rId29"/>
    <p:sldId id="338" r:id="rId30"/>
    <p:sldId id="339" r:id="rId31"/>
    <p:sldId id="340" r:id="rId32"/>
    <p:sldId id="341" r:id="rId33"/>
    <p:sldId id="332" r:id="rId34"/>
    <p:sldId id="334" r:id="rId35"/>
    <p:sldId id="342" r:id="rId36"/>
    <p:sldId id="343" r:id="rId37"/>
    <p:sldId id="344" r:id="rId38"/>
    <p:sldId id="345" r:id="rId39"/>
    <p:sldId id="347" r:id="rId40"/>
    <p:sldId id="346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29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1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84A52-22AF-4533-9C9B-0AA642EB86AD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H.Fakher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202B6-280E-4806-AC24-9E1DB3BE2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557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5F55E-E18D-44A4-A501-026151CCBF13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5EA3C-9438-4681-B894-86D5EF93F5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762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5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5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A0D6BBA-1C0E-411F-ACFC-368B126EAC19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951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FFEE-1F69-4D77-B8E3-669578E8A164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3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2DCE-B716-4CDD-9CF1-D1759E86BAA2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7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9E9B-CC18-46CA-B998-3355B2C4C085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110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49FF-AFFD-4BBA-9D18-27D76F1011B9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91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B046-DA4F-4514-96D1-43C644C06876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54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06B5-A511-4CD1-8909-2A55A3668426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72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6D60-69C4-4129-B6CD-6807603D766D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0E26-4AA5-4E43-8E34-59F30FEE954D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8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53ED-34F7-4FF1-9A3E-CB09C1F310A2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A279-3642-42E6-A99D-471D27690417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0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DD01-8F2C-4BF8-A2E9-C3FD9A582A4C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5CB-000A-4404-B05F-B7FB14FA29AF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0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A87B-66D4-4339-AD46-B9C0E00CAE08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2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6065-A2DD-4823-AD95-D0625BE9CD11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82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291F-AF14-48AC-A76C-BAD5579F84F2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32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70055-7430-487C-A065-00C1F9A96DC8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9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EA81A4B-17DB-42FC-BAB2-67D6C168DE4C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https://www.kaggle.com/hossamfakher" TargetMode="External"/><Relationship Id="rId3" Type="http://schemas.openxmlformats.org/officeDocument/2006/relationships/image" Target="../media/image4.jpg"/><Relationship Id="rId7" Type="http://schemas.openxmlformats.org/officeDocument/2006/relationships/hyperlink" Target="mailto:https://www.linkedin.com/in/hossamfakh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https://github.com/HossamFakher1" TargetMode="External"/><Relationship Id="rId5" Type="http://schemas.openxmlformats.org/officeDocument/2006/relationships/hyperlink" Target="https://github.com/HossamFakher1" TargetMode="External"/><Relationship Id="rId4" Type="http://schemas.openxmlformats.org/officeDocument/2006/relationships/hyperlink" Target="mailto:hosamfakher11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60"/>
            <a:ext cx="11681046" cy="5707478"/>
          </a:xfr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961223" y="2044289"/>
            <a:ext cx="7349706" cy="4404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 smtClean="0">
                <a:solidFill>
                  <a:schemeClr val="bg1"/>
                </a:solidFill>
              </a:rPr>
              <a:t>Hossam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Elsayed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MohaMED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Fakher</a:t>
            </a:r>
            <a:endParaRPr lang="en-US" sz="3300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0 1 2 7 7 8 8 0 6 7 8</a:t>
            </a:r>
          </a:p>
          <a:p>
            <a:endParaRPr lang="en-US" sz="2200" dirty="0" smtClean="0">
              <a:solidFill>
                <a:schemeClr val="bg1"/>
              </a:solidFill>
            </a:endParaRPr>
          </a:p>
          <a:p>
            <a:r>
              <a:rPr lang="en-US" sz="3000" b="0" dirty="0" smtClean="0">
                <a:solidFill>
                  <a:srgbClr val="FF0000"/>
                </a:solidFill>
                <a:hlinkClick r:id="rId4"/>
              </a:rPr>
              <a:t>Gmail </a:t>
            </a:r>
            <a:endParaRPr lang="en-US" sz="3000" b="0" dirty="0">
              <a:solidFill>
                <a:srgbClr val="FF0000"/>
              </a:solidFill>
            </a:endParaRPr>
          </a:p>
          <a:p>
            <a:endParaRPr lang="en-US" sz="3000" b="0" dirty="0" smtClean="0">
              <a:solidFill>
                <a:srgbClr val="FF0000"/>
              </a:solidFill>
              <a:hlinkClick r:id="rId5"/>
            </a:endParaRP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6"/>
              </a:rPr>
              <a:t>GitHUB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endParaRPr lang="en-US" sz="3000" b="0" dirty="0" smtClean="0">
              <a:solidFill>
                <a:srgbClr val="FF0000"/>
              </a:solidFill>
            </a:endParaRP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7"/>
              </a:rPr>
              <a:t>Linkedin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r>
              <a:rPr lang="en-US" sz="3000" b="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8"/>
              </a:rPr>
              <a:t>Kaggle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pPr algn="l"/>
            <a:endParaRPr lang="en-US" sz="1400" b="0" dirty="0" smtClean="0">
              <a:hlinkClick r:id="rId4"/>
            </a:endParaRPr>
          </a:p>
          <a:p>
            <a:pPr algn="l"/>
            <a:endParaRPr lang="en-US" b="0" dirty="0"/>
          </a:p>
          <a:p>
            <a:pPr algn="l"/>
            <a:endParaRPr lang="en-US" dirty="0" smtClean="0"/>
          </a:p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8189" y="897147"/>
            <a:ext cx="5148556" cy="9144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831981"/>
            <a:ext cx="6235472" cy="1663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cap="none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S e s </a:t>
            </a:r>
            <a:r>
              <a:rPr lang="en-US" sz="5500" cap="none" dirty="0" err="1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s</a:t>
            </a:r>
            <a:r>
              <a:rPr lang="en-US" sz="5500" cap="none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 </a:t>
            </a:r>
            <a:r>
              <a:rPr lang="en-US" sz="5500" cap="none" dirty="0" err="1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i</a:t>
            </a:r>
            <a:r>
              <a:rPr lang="en-US" sz="5500" cap="none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 o n 5</a:t>
            </a:r>
            <a:endParaRPr lang="en-US" sz="5500" dirty="0" smtClean="0">
              <a:solidFill>
                <a:srgbClr val="FFFF00"/>
              </a:solidFill>
              <a:latin typeface="Barlow Condensed Black" panose="00000A06000000000000" pitchFamily="2" charset="0"/>
            </a:endParaRPr>
          </a:p>
          <a:p>
            <a:r>
              <a:rPr lang="en-US" sz="5500" cap="none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Object Detection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3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Object Detection Algorithms 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67104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YOLO</a:t>
            </a: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(You Only Look Once</a:t>
            </a: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 Version </a:t>
            </a:r>
            <a:r>
              <a:rPr lang="en-US" sz="4000" dirty="0" smtClean="0">
                <a:latin typeface="Calibri" panose="020F0502020204030204" pitchFamily="34" charset="0"/>
              </a:rPr>
              <a:t>1,2,3,4,</a:t>
            </a:r>
            <a:r>
              <a:rPr lang="en-US" sz="4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5</a:t>
            </a:r>
            <a:r>
              <a:rPr lang="en-US" sz="4000" dirty="0" smtClean="0">
                <a:latin typeface="Calibri" panose="020F0502020204030204" pitchFamily="34" charset="0"/>
              </a:rPr>
              <a:t>,</a:t>
            </a:r>
            <a:r>
              <a:rPr lang="en-US" sz="4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6</a:t>
            </a:r>
            <a:r>
              <a:rPr lang="en-US" sz="4000" dirty="0" smtClean="0">
                <a:latin typeface="Calibri" panose="020F0502020204030204" pitchFamily="34" charset="0"/>
              </a:rPr>
              <a:t>,</a:t>
            </a:r>
            <a:r>
              <a:rPr lang="en-US" sz="4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7 </a:t>
            </a:r>
          </a:p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Single Shot Detector (SSD) </a:t>
            </a:r>
            <a:endParaRPr lang="en-US" sz="40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40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Fast 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R-CNN </a:t>
            </a:r>
          </a:p>
          <a:p>
            <a:r>
              <a:rPr lang="en-US" sz="40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Faster 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R-CNN </a:t>
            </a:r>
            <a:endParaRPr lang="en-US" sz="40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Mask R-CNN</a:t>
            </a:r>
            <a:endParaRPr lang="en-US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43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What Is Yolo?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799" y="1837765"/>
            <a:ext cx="103968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You Only Look Once (YOLO)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is an algorithm that 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uses convolutional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neural networks for object detection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pPr algn="l"/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ArialMT"/>
              </a:rPr>
              <a:t>• It is one of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the faster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object detection algorithms 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out there.</a:t>
            </a:r>
          </a:p>
          <a:p>
            <a:pPr algn="l"/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ArialMT"/>
              </a:rPr>
              <a:t>• It is a very good choice when we need </a:t>
            </a:r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real-time detection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, without loss of too much accuracy.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Old Yolo Steps</a:t>
            </a:r>
            <a:endParaRPr lang="en-US" cap="non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1" y="1728216"/>
            <a:ext cx="10314432" cy="382219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New </a:t>
            </a:r>
            <a:r>
              <a:rPr lang="en-US" cap="none" dirty="0"/>
              <a:t>Yolo Steps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39688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10000"/>
                </a:solidFill>
                <a:latin typeface="Arial-BoldMT"/>
              </a:rPr>
              <a:t>Backbone</a:t>
            </a:r>
            <a:endParaRPr lang="en-US" sz="2800" b="1" dirty="0">
              <a:solidFill>
                <a:srgbClr val="C10000"/>
              </a:solidFill>
              <a:latin typeface="Arial-Bold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refers to the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feature-extraction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architecture. </a:t>
            </a:r>
            <a:r>
              <a:rPr lang="en-US" sz="2400" b="1" dirty="0">
                <a:solidFill>
                  <a:srgbClr val="00B1F1"/>
                </a:solidFill>
                <a:latin typeface="Arial-BoldMT"/>
              </a:rPr>
              <a:t>Tiny </a:t>
            </a:r>
            <a:r>
              <a:rPr lang="en-US" sz="2400" b="1" dirty="0" smtClean="0">
                <a:solidFill>
                  <a:srgbClr val="00B1F1"/>
                </a:solidFill>
                <a:latin typeface="Arial-BoldMT"/>
              </a:rPr>
              <a:t>YOLO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has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only 9 convolutional layers, so it’s less accurate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but faster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and better suited for mobile and embedded projects.</a:t>
            </a:r>
          </a:p>
          <a:p>
            <a:r>
              <a:rPr lang="en-US" sz="2400" b="1" dirty="0">
                <a:solidFill>
                  <a:srgbClr val="00B1F1"/>
                </a:solidFill>
                <a:latin typeface="Arial-BoldMT"/>
              </a:rPr>
              <a:t>Darknet53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( The backbone used in YOLOV3) has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53 convolutional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layers, so it’s more accurate but slower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Arial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YOLOv4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backbones can be VGG,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ResNet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ArialMT"/>
              </a:rPr>
              <a:t>SpineNet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ArialMT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ResNeXt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or Darknet53.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45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New Yolo Steps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3968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10000"/>
                </a:solidFill>
                <a:latin typeface="Arial-BoldMT"/>
              </a:rPr>
              <a:t>Neck</a:t>
            </a:r>
            <a:endParaRPr lang="en-US" sz="3200" b="1" dirty="0">
              <a:solidFill>
                <a:srgbClr val="C10000"/>
              </a:solidFill>
              <a:latin typeface="Arial-Bold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ArialMT"/>
              </a:rPr>
              <a:t>additional layers between the backbone and the 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head (dense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prediction block), its purpose is to </a:t>
            </a:r>
            <a:r>
              <a:rPr lang="en-US" sz="2800" b="1" dirty="0">
                <a:solidFill>
                  <a:srgbClr val="00B1F1"/>
                </a:solidFill>
                <a:latin typeface="Arial-BoldMT"/>
              </a:rPr>
              <a:t>add </a:t>
            </a:r>
            <a:r>
              <a:rPr lang="en-US" sz="2800" b="1" dirty="0" smtClean="0">
                <a:solidFill>
                  <a:srgbClr val="00B1F1"/>
                </a:solidFill>
                <a:latin typeface="Arial-BoldMT"/>
              </a:rPr>
              <a:t>extra information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in the layers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.( </a:t>
            </a:r>
            <a:r>
              <a:rPr lang="en-US" sz="2800" dirty="0">
                <a:solidFill>
                  <a:srgbClr val="00B1F1"/>
                </a:solidFill>
                <a:latin typeface="ArialMT"/>
              </a:rPr>
              <a:t>Feature Pyramid </a:t>
            </a:r>
            <a:r>
              <a:rPr lang="en-US" sz="2800" dirty="0" smtClean="0">
                <a:solidFill>
                  <a:srgbClr val="00B1F1"/>
                </a:solidFill>
                <a:latin typeface="ArialMT"/>
              </a:rPr>
              <a:t>Networks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800" dirty="0" smtClean="0">
                <a:solidFill>
                  <a:srgbClr val="00B1F1"/>
                </a:solidFill>
                <a:latin typeface="ArialMT"/>
              </a:rPr>
              <a:t>Path </a:t>
            </a:r>
            <a:r>
              <a:rPr lang="en-US" sz="2800" dirty="0">
                <a:solidFill>
                  <a:srgbClr val="00B1F1"/>
                </a:solidFill>
                <a:latin typeface="ArialMT"/>
              </a:rPr>
              <a:t>Aggregation Network 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).</a:t>
            </a:r>
          </a:p>
          <a:p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r>
              <a:rPr lang="en-US" sz="3600" b="1" dirty="0">
                <a:solidFill>
                  <a:srgbClr val="C10000"/>
                </a:solidFill>
                <a:latin typeface="Arial-BoldMT"/>
              </a:rPr>
              <a:t>Head</a:t>
            </a:r>
            <a:endParaRPr lang="en-US" sz="3200" b="1" dirty="0">
              <a:solidFill>
                <a:srgbClr val="C10000"/>
              </a:solidFill>
              <a:latin typeface="Arial-Bold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ArialMT"/>
              </a:rPr>
              <a:t>The head block is the part used to: </a:t>
            </a:r>
            <a:r>
              <a:rPr lang="en-US" sz="2800" b="1" dirty="0">
                <a:solidFill>
                  <a:srgbClr val="00B1F1"/>
                </a:solidFill>
                <a:latin typeface="Arial-BoldMT"/>
              </a:rPr>
              <a:t>locate </a:t>
            </a:r>
            <a:r>
              <a:rPr lang="en-US" sz="2800" b="1" dirty="0" smtClean="0">
                <a:solidFill>
                  <a:srgbClr val="00B1F1"/>
                </a:solidFill>
                <a:latin typeface="Arial-BoldMT"/>
              </a:rPr>
              <a:t>bounding boxes </a:t>
            </a:r>
            <a:r>
              <a:rPr lang="en-US" sz="2800" dirty="0">
                <a:solidFill>
                  <a:srgbClr val="1F2DA9"/>
                </a:solidFill>
                <a:latin typeface="ArialMT"/>
              </a:rPr>
              <a:t>and </a:t>
            </a:r>
            <a:r>
              <a:rPr lang="en-US" sz="2800" b="1" dirty="0">
                <a:solidFill>
                  <a:srgbClr val="00B1F1"/>
                </a:solidFill>
                <a:latin typeface="Arial-BoldMT"/>
              </a:rPr>
              <a:t>classify </a:t>
            </a:r>
            <a:r>
              <a:rPr lang="en-US" sz="2800" dirty="0">
                <a:solidFill>
                  <a:srgbClr val="1F2DA9"/>
                </a:solidFill>
                <a:latin typeface="ArialMT"/>
              </a:rPr>
              <a:t>what’s inside each box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569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Intersection Over Union (IOU) 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320" y="1655065"/>
            <a:ext cx="2807363" cy="1746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320" y="3437964"/>
            <a:ext cx="2807362" cy="20758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0957" y="1567171"/>
            <a:ext cx="73792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It describes how boxes overlap. </a:t>
            </a:r>
            <a:endParaRPr lang="en-US" sz="2400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Each 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grid cell is responsible for predicting the bounding boxes and their confidence scores. The IOU is equal to 1 if the predicted bounding box is the same as the real box. This mechanism eliminates bounding boxes that are not equal to the real box. </a:t>
            </a:r>
          </a:p>
        </p:txBody>
      </p:sp>
      <p:pic>
        <p:nvPicPr>
          <p:cNvPr id="2052" name="Picture 4" descr="Reaching near-perfect accuracy for fish pool detec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16" y="3875496"/>
            <a:ext cx="5047488" cy="171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18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Non-Maximal Suppression 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396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Non-max suppression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is the final step of these object detection algorithms and is used to select the most appropriate bounding box for the object. </a:t>
            </a:r>
          </a:p>
        </p:txBody>
      </p:sp>
      <p:pic>
        <p:nvPicPr>
          <p:cNvPr id="3074" name="Picture 2" descr="Selecting the Right Bounding Box Using Non-Max Suppression (with  implementati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51" y="2668762"/>
            <a:ext cx="7962900" cy="288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6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0076" y="1784877"/>
            <a:ext cx="10820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YOLOv5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is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smaller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and generally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easier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to use in production.</a:t>
            </a: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Given it is natively implemented in </a:t>
            </a:r>
            <a:r>
              <a:rPr lang="en-US" sz="2400" b="1" dirty="0" err="1">
                <a:solidFill>
                  <a:srgbClr val="FF0000"/>
                </a:solidFill>
                <a:latin typeface="Arial-BoldMT"/>
              </a:rPr>
              <a:t>PyTorch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(rather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than </a:t>
            </a:r>
            <a:r>
              <a:rPr lang="en-US" sz="2400" dirty="0" err="1" smtClean="0">
                <a:solidFill>
                  <a:srgbClr val="000000"/>
                </a:solidFill>
                <a:latin typeface="ArialMT"/>
              </a:rPr>
              <a:t>Darknet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), modifying the architecture and exporting to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many deploy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environments is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straightforward.</a:t>
            </a:r>
            <a:endParaRPr lang="en-US" sz="2400" dirty="0">
              <a:solidFill>
                <a:srgbClr val="000000"/>
              </a:solidFill>
              <a:latin typeface="Arial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YOLOv5s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is about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88% smaller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than big-YOLOv4 (27 MB </a:t>
            </a:r>
            <a:r>
              <a:rPr lang="en-US" sz="2400" dirty="0" err="1" smtClean="0">
                <a:solidFill>
                  <a:srgbClr val="000000"/>
                </a:solidFill>
                <a:latin typeface="ArialMT"/>
              </a:rPr>
              <a:t>vs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 244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MB).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4" y="3354537"/>
            <a:ext cx="5410202" cy="22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9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37764"/>
            <a:ext cx="10479314" cy="3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0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693399" cy="1151965"/>
          </a:xfrm>
        </p:spPr>
        <p:txBody>
          <a:bodyPr>
            <a:normAutofit fontScale="90000"/>
          </a:bodyPr>
          <a:lstStyle/>
          <a:p>
            <a:r>
              <a:rPr lang="en-US" cap="none" dirty="0" smtClean="0"/>
              <a:t>How To Evaluate Object Detection Model?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799" y="1837765"/>
            <a:ext cx="106933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 works fairly well as a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train </a:t>
            </a:r>
            <a:r>
              <a:rPr 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 is not a great metric to evaluate how well the </a:t>
            </a:r>
            <a:r>
              <a:rPr 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can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bounding boxes.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The most common metric for this is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Intersection over </a:t>
            </a:r>
            <a:r>
              <a:rPr 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 (</a:t>
            </a:r>
            <a:r>
              <a:rPr lang="en-US" sz="2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Coding :                     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tf.keras.metrics.MeanIoU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97" y="3937477"/>
            <a:ext cx="8617201" cy="163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6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Object Detection 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39688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latin typeface="Calibri" panose="020F0502020204030204" pitchFamily="34" charset="0"/>
              </a:rPr>
              <a:t>Object detection </a:t>
            </a:r>
            <a:r>
              <a:rPr lang="en-US" sz="2600" dirty="0" smtClean="0">
                <a:latin typeface="Calibri" panose="020F0502020204030204" pitchFamily="34" charset="0"/>
              </a:rPr>
              <a:t>is a phenomenon in </a:t>
            </a:r>
            <a:r>
              <a:rPr lang="en-US" sz="2600" b="1" dirty="0" smtClean="0">
                <a:latin typeface="Calibri" panose="020F0502020204030204" pitchFamily="34" charset="0"/>
              </a:rPr>
              <a:t>computer vision. </a:t>
            </a:r>
          </a:p>
          <a:p>
            <a:r>
              <a:rPr lang="en-US" sz="2600" dirty="0" smtClean="0">
                <a:latin typeface="Calibri" panose="020F0502020204030204" pitchFamily="34" charset="0"/>
              </a:rPr>
              <a:t>The </a:t>
            </a:r>
            <a:r>
              <a:rPr lang="en-US" sz="2600" dirty="0">
                <a:latin typeface="Calibri" panose="020F0502020204030204" pitchFamily="34" charset="0"/>
              </a:rPr>
              <a:t>task of classifying and localizing multiple objects in an </a:t>
            </a:r>
            <a:r>
              <a:rPr lang="en-US" sz="2600" dirty="0" smtClean="0">
                <a:latin typeface="Calibri" panose="020F0502020204030204" pitchFamily="34" charset="0"/>
              </a:rPr>
              <a:t>image. </a:t>
            </a:r>
          </a:p>
          <a:p>
            <a:r>
              <a:rPr lang="en-US" sz="2600" dirty="0" smtClean="0">
                <a:latin typeface="Calibri" panose="020F0502020204030204" pitchFamily="34" charset="0"/>
              </a:rPr>
              <a:t>Some of the objects </a:t>
            </a:r>
            <a:r>
              <a:rPr lang="en-US" sz="2600" b="1" dirty="0" smtClean="0">
                <a:latin typeface="Calibri" panose="020F0502020204030204" pitchFamily="34" charset="0"/>
              </a:rPr>
              <a:t>detected</a:t>
            </a:r>
            <a:r>
              <a:rPr lang="en-US" sz="2600" dirty="0" smtClean="0">
                <a:latin typeface="Calibri" panose="020F0502020204030204" pitchFamily="34" charset="0"/>
              </a:rPr>
              <a:t> include </a:t>
            </a:r>
            <a:r>
              <a:rPr lang="en-US" sz="2600" b="1" dirty="0" smtClean="0">
                <a:latin typeface="Calibri" panose="020F0502020204030204" pitchFamily="34" charset="0"/>
              </a:rPr>
              <a:t>people</a:t>
            </a:r>
            <a:r>
              <a:rPr lang="en-US" sz="2600" dirty="0" smtClean="0">
                <a:latin typeface="Calibri" panose="020F0502020204030204" pitchFamily="34" charset="0"/>
              </a:rPr>
              <a:t>, </a:t>
            </a:r>
            <a:r>
              <a:rPr lang="en-US" sz="2600" b="1" dirty="0" smtClean="0">
                <a:latin typeface="Calibri" panose="020F0502020204030204" pitchFamily="34" charset="0"/>
              </a:rPr>
              <a:t>cars</a:t>
            </a:r>
            <a:r>
              <a:rPr lang="en-US" sz="2600" dirty="0" smtClean="0">
                <a:latin typeface="Calibri" panose="020F0502020204030204" pitchFamily="34" charset="0"/>
              </a:rPr>
              <a:t>, </a:t>
            </a:r>
            <a:r>
              <a:rPr lang="en-US" sz="2600" b="1" dirty="0" smtClean="0">
                <a:latin typeface="Calibri" panose="020F0502020204030204" pitchFamily="34" charset="0"/>
              </a:rPr>
              <a:t>chairs ……</a:t>
            </a:r>
            <a:endParaRPr lang="en-US" sz="2600" dirty="0"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41" y="3098060"/>
            <a:ext cx="9030001" cy="24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5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Mean Average Precision ( </a:t>
            </a:r>
            <a:r>
              <a:rPr lang="en-US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b="1" cap="none" dirty="0" smtClean="0"/>
              <a:t> )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714" y="1625938"/>
            <a:ext cx="105947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In order to calculate </a:t>
            </a:r>
            <a:r>
              <a:rPr lang="en-US" sz="2400" b="1" dirty="0" err="1">
                <a:solidFill>
                  <a:srgbClr val="FF0000"/>
                </a:solidFill>
                <a:latin typeface="Arial-BoldMT"/>
              </a:rPr>
              <a:t>mAP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we draw a series of </a:t>
            </a:r>
            <a:r>
              <a:rPr lang="en-US" sz="2400" b="1" dirty="0" smtClean="0">
                <a:solidFill>
                  <a:srgbClr val="FF0000"/>
                </a:solidFill>
                <a:latin typeface="Arial-BoldMT"/>
              </a:rPr>
              <a:t>precision-recall curves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with the </a:t>
            </a:r>
            <a:r>
              <a:rPr lang="en-US" sz="2400" b="1" dirty="0" err="1">
                <a:solidFill>
                  <a:srgbClr val="FF0000"/>
                </a:solidFill>
                <a:latin typeface="Arial-BoldMT"/>
              </a:rPr>
              <a:t>IoU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 threshold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set at varying levels of difficulty.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In COCO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evaluation, the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IoU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 threshold ranges from 0.5 to 0.95 with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a step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size of 0.05 represented as AP@[.5:.05:.95]</a:t>
            </a:r>
            <a:endParaRPr lang="en-US" sz="2400" dirty="0"/>
          </a:p>
        </p:txBody>
      </p:sp>
      <p:pic>
        <p:nvPicPr>
          <p:cNvPr id="6" name="Picture 2" descr="Bounding Box Intersection over Union (IoU) Measure - GM-RK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228700"/>
            <a:ext cx="10710518" cy="234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Mean Average Precision ( 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b="1" cap="none" dirty="0"/>
              <a:t> 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9" y="2684587"/>
            <a:ext cx="10396881" cy="18542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1727386"/>
            <a:ext cx="109854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These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precision and recall values are then plotted to get a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PR (precision-recall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) curve.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The area under the PR curve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is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called </a:t>
            </a:r>
            <a:r>
              <a:rPr lang="en-US" sz="2400" b="1" dirty="0" smtClean="0">
                <a:solidFill>
                  <a:srgbClr val="FF0000"/>
                </a:solidFill>
                <a:latin typeface="Arial-BoldMT"/>
              </a:rPr>
              <a:t>Average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Precision (AP)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85801" y="4615467"/>
            <a:ext cx="104379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We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draw these precision-recall curves for the dataset split out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by class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type (for example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3 classes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and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6 threshold ranges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551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Mean Average Precision ( 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b="1" cap="none" dirty="0"/>
              <a:t> 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1710035"/>
            <a:ext cx="105333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800" b="1" dirty="0" smtClean="0">
                <a:latin typeface="ArialMT"/>
              </a:rPr>
              <a:t>For </a:t>
            </a:r>
            <a:r>
              <a:rPr lang="en-US" sz="2800" b="1" dirty="0">
                <a:latin typeface="ArialMT"/>
              </a:rPr>
              <a:t>each class, calculate AP at different </a:t>
            </a:r>
            <a:r>
              <a:rPr lang="en-US" sz="2800" b="1" dirty="0" err="1">
                <a:latin typeface="ArialMT"/>
              </a:rPr>
              <a:t>IoU</a:t>
            </a:r>
            <a:r>
              <a:rPr lang="en-US" sz="2800" b="1" dirty="0">
                <a:latin typeface="ArialMT"/>
              </a:rPr>
              <a:t> thresholds and </a:t>
            </a:r>
            <a:r>
              <a:rPr lang="en-US" sz="2800" b="1" dirty="0" smtClean="0">
                <a:latin typeface="ArialMT"/>
              </a:rPr>
              <a:t>take their </a:t>
            </a:r>
            <a:r>
              <a:rPr lang="en-US" sz="2800" b="1" dirty="0">
                <a:latin typeface="ArialMT"/>
              </a:rPr>
              <a:t>average to get the AP of that class.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307" y="2664142"/>
            <a:ext cx="4024800" cy="6240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5800" y="3288175"/>
            <a:ext cx="107061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600" b="1" dirty="0" smtClean="0">
                <a:latin typeface="ArialMT"/>
              </a:rPr>
              <a:t>Calculate </a:t>
            </a:r>
            <a:r>
              <a:rPr lang="en-US" sz="2600" b="1" dirty="0">
                <a:latin typeface="ArialMT"/>
              </a:rPr>
              <a:t>the final AP by averaging the AP over different classes.</a:t>
            </a:r>
            <a:endParaRPr lang="en-US" sz="2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45259"/>
            <a:ext cx="3431400" cy="8610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84242" y="3954232"/>
            <a:ext cx="33249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C10000"/>
                </a:solidFill>
                <a:latin typeface="Arial-BoldMT"/>
              </a:rPr>
              <a:t>mAP-IoU_</a:t>
            </a:r>
            <a:r>
              <a:rPr lang="en-US" b="1" dirty="0" err="1" smtClean="0">
                <a:solidFill>
                  <a:srgbClr val="C10000"/>
                </a:solidFill>
                <a:latin typeface="Arial-BoldMT"/>
              </a:rPr>
              <a:t>thresholds</a:t>
            </a:r>
            <a:endParaRPr lang="en-US" dirty="0"/>
          </a:p>
        </p:txBody>
      </p:sp>
      <p:sp>
        <p:nvSpPr>
          <p:cNvPr id="12" name="Equal 11"/>
          <p:cNvSpPr/>
          <p:nvPr/>
        </p:nvSpPr>
        <p:spPr>
          <a:xfrm>
            <a:off x="4364133" y="3923268"/>
            <a:ext cx="1273175" cy="67210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3751" y="4808182"/>
            <a:ext cx="529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C10000"/>
                </a:solidFill>
                <a:latin typeface="Arial-BoldMT"/>
              </a:rPr>
              <a:t>mAP</a:t>
            </a:r>
            <a:r>
              <a:rPr lang="en-US" sz="2800" b="1" dirty="0">
                <a:solidFill>
                  <a:srgbClr val="C10000"/>
                </a:solidFill>
                <a:latin typeface="Arial-BoldMT"/>
              </a:rPr>
              <a:t> - example COCO dataset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521" y="4706308"/>
            <a:ext cx="5273586" cy="8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8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cap="none" dirty="0"/>
              <a:t>Train YOLOV5 On A Custom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Train YOLOV5 On A Custom Dataset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72124" y="3032980"/>
            <a:ext cx="2045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My dataset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496492" y="4915707"/>
            <a:ext cx="2162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Train labels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5155905" y="3100711"/>
            <a:ext cx="1663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Train set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072880" y="3071523"/>
            <a:ext cx="2381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-BoldMT"/>
              </a:rPr>
              <a:t>Trian</a:t>
            </a:r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images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072880" y="4915707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label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9" y="1669626"/>
            <a:ext cx="2981741" cy="1247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39" y="1808475"/>
            <a:ext cx="1876687" cy="1257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16" y="1682795"/>
            <a:ext cx="4353533" cy="13813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4" y="3526242"/>
            <a:ext cx="3648584" cy="14194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64" y="3995210"/>
            <a:ext cx="5496692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Custom Object Detection Data In YOLOV5 Format - Image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0"/>
          <a:stretch/>
        </p:blipFill>
        <p:spPr>
          <a:xfrm>
            <a:off x="5565417" y="1837765"/>
            <a:ext cx="5125165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Custom Object Detection Data In Yolov5 Format - Label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4"/>
          <a:stretch/>
        </p:blipFill>
        <p:spPr>
          <a:xfrm>
            <a:off x="5120917" y="1837765"/>
            <a:ext cx="5125165" cy="352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 smtClean="0"/>
              <a:t>Define Model Configuration And Architecture</a:t>
            </a:r>
            <a:endParaRPr lang="en-US" sz="4400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837765"/>
            <a:ext cx="108711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write a new yaml script file (</a:t>
            </a: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exp: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coco128.ymal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the parameters for our model 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classes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path of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classes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Copy then paste the script from one of the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 (</a:t>
            </a:r>
            <a:r>
              <a:rPr lang="en-US" sz="3200" b="1" dirty="0" smtClean="0">
                <a:solidFill>
                  <a:srgbClr val="1F2D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yolov5s</a:t>
            </a:r>
            <a:r>
              <a:rPr lang="en-US" sz="3200" b="1" dirty="0">
                <a:solidFill>
                  <a:srgbClr val="1F2D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m, l, x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into your 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 file (</a:t>
            </a:r>
            <a:r>
              <a:rPr lang="en-US" sz="3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yolov5s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.ymal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4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Yolov5 Format </a:t>
            </a:r>
            <a:r>
              <a:rPr lang="en-US" cap="none" dirty="0" smtClean="0"/>
              <a:t>– </a:t>
            </a:r>
            <a:r>
              <a:rPr lang="en-US" cap="none" dirty="0" smtClean="0"/>
              <a:t>Coco128</a:t>
            </a:r>
            <a:r>
              <a:rPr lang="en-US" cap="none" dirty="0" smtClean="0"/>
              <a:t>.yaml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035200"/>
            <a:ext cx="10396882" cy="352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2200" y="5029200"/>
            <a:ext cx="20678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40300" y="4229100"/>
            <a:ext cx="2552700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46200" y="5213866"/>
            <a:ext cx="889000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7963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Yolov5 Format </a:t>
            </a:r>
            <a:r>
              <a:rPr lang="en-US" cap="none" dirty="0" smtClean="0"/>
              <a:t>– </a:t>
            </a:r>
            <a:r>
              <a:rPr lang="en-US" cap="none" dirty="0" smtClean="0"/>
              <a:t>yolov5s</a:t>
            </a:r>
            <a:r>
              <a:rPr lang="en-US" cap="none" dirty="0" smtClean="0"/>
              <a:t>.yaml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37765"/>
            <a:ext cx="10381160" cy="36417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98600" y="4704834"/>
            <a:ext cx="1257300" cy="749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62700" y="2832100"/>
            <a:ext cx="831607" cy="157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362824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Object Detection 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639906"/>
            <a:ext cx="104698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We all know about the image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classification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problem. Given an image,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the Net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finds out the class to which the image belongs.</a:t>
            </a: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Localizing an object in a picture means predicting a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bounding box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around the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object and can be expressed as a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regression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task.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243" t="396" r="25043" b="-396"/>
          <a:stretch/>
        </p:blipFill>
        <p:spPr>
          <a:xfrm>
            <a:off x="2139852" y="3209567"/>
            <a:ext cx="748878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6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Yolov5 </a:t>
            </a:r>
            <a:r>
              <a:rPr lang="en-US" cap="none" dirty="0" smtClean="0"/>
              <a:t>Training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74240"/>
            <a:ext cx="10396882" cy="794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1" y="2831806"/>
            <a:ext cx="107725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img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input image size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batch: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determine batch size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epochs: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the number of training epochs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  <a:endParaRPr lang="en-US" dirty="0">
              <a:solidFill>
                <a:srgbClr val="000000"/>
              </a:solidFill>
              <a:latin typeface="ArialMT"/>
            </a:endParaRP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data: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set the path to our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yaml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file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cfg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our model configuration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weights: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a custom path to weights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name: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result names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nosave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only save the final checkpoint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cache: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cache images for faster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2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Yolov5 Detection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85326"/>
            <a:ext cx="10396882" cy="948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78" y="2933700"/>
            <a:ext cx="8078327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2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cap="none" dirty="0"/>
              <a:t>Train </a:t>
            </a:r>
            <a:r>
              <a:rPr lang="en-US" cap="none" dirty="0" smtClean="0"/>
              <a:t>YOLOV6 </a:t>
            </a:r>
            <a:r>
              <a:rPr lang="en-US" cap="none" dirty="0"/>
              <a:t>On A Custom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Train </a:t>
            </a:r>
            <a:r>
              <a:rPr lang="en-US" cap="none" dirty="0" smtClean="0"/>
              <a:t>YOLOV6 </a:t>
            </a:r>
            <a:r>
              <a:rPr lang="en-US" cap="none" dirty="0" smtClean="0"/>
              <a:t>On A Custom Dataset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32624" y="3061854"/>
            <a:ext cx="2045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My dataset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496492" y="4915707"/>
            <a:ext cx="2162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Train labels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072880" y="3071523"/>
            <a:ext cx="2381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-BoldMT"/>
              </a:rPr>
              <a:t>Trian</a:t>
            </a:r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images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072880" y="4915707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label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77" y="1682795"/>
            <a:ext cx="3138772" cy="13813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4" y="3526242"/>
            <a:ext cx="3648584" cy="14194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64" y="3995210"/>
            <a:ext cx="5496692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7" y="1617833"/>
            <a:ext cx="2172003" cy="1276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87" y="1601945"/>
            <a:ext cx="3803414" cy="132656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704286" y="1981989"/>
            <a:ext cx="1086001" cy="667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Custom Object Detection Data In </a:t>
            </a:r>
            <a:r>
              <a:rPr lang="en-US" cap="none" dirty="0" smtClean="0"/>
              <a:t>YOLOV6 </a:t>
            </a:r>
            <a:r>
              <a:rPr lang="en-US" cap="none" dirty="0" smtClean="0"/>
              <a:t>Format </a:t>
            </a:r>
            <a:r>
              <a:rPr lang="en-US" cap="none" dirty="0" smtClean="0"/>
              <a:t>– Image and label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42" y="2084832"/>
            <a:ext cx="5887977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 smtClean="0"/>
              <a:t>Define Model Configuration And Architecture</a:t>
            </a:r>
            <a:endParaRPr lang="en-US" sz="4400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837765"/>
            <a:ext cx="108711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write a new yaml script file (</a:t>
            </a: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exp: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of dataset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classes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put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it.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7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</a:t>
            </a:r>
            <a:r>
              <a:rPr lang="en-US" cap="none" dirty="0" smtClean="0"/>
              <a:t>Yolov6 </a:t>
            </a:r>
            <a:r>
              <a:rPr lang="en-US" cap="none" dirty="0"/>
              <a:t>Format </a:t>
            </a:r>
            <a:r>
              <a:rPr lang="en-US" cap="none" dirty="0" smtClean="0"/>
              <a:t>– </a:t>
            </a:r>
            <a:r>
              <a:rPr lang="en-US" cap="none" dirty="0" err="1" smtClean="0"/>
              <a:t>dataset</a:t>
            </a:r>
            <a:r>
              <a:rPr lang="en-US" cap="none" dirty="0" err="1" smtClean="0"/>
              <a:t>.yaml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43099"/>
            <a:ext cx="10396882" cy="36623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0168" y="4023360"/>
            <a:ext cx="2295144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30168" y="2660904"/>
            <a:ext cx="245059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490472" y="3712464"/>
            <a:ext cx="1179576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1231392" y="3186098"/>
            <a:ext cx="1179576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978409" y="2624346"/>
            <a:ext cx="1179576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8237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</a:t>
            </a:r>
            <a:r>
              <a:rPr lang="en-US" cap="none" dirty="0" smtClean="0"/>
              <a:t>Yolov6 </a:t>
            </a:r>
            <a:r>
              <a:rPr lang="en-US" cap="none" dirty="0"/>
              <a:t>Format </a:t>
            </a:r>
            <a:r>
              <a:rPr lang="en-US" cap="none" dirty="0" smtClean="0"/>
              <a:t>– create folder and put weight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15" y="2068520"/>
            <a:ext cx="5550254" cy="3458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1666" y="3895344"/>
            <a:ext cx="232257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492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Yolov6 </a:t>
            </a:r>
            <a:r>
              <a:rPr lang="en-US" cap="none" dirty="0" smtClean="0"/>
              <a:t>Training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1" y="2831806"/>
            <a:ext cx="107725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img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input image size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batch: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determine batch size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epochs: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the number of training epochs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  <a:endParaRPr lang="en-US" dirty="0">
              <a:solidFill>
                <a:srgbClr val="000000"/>
              </a:solidFill>
              <a:latin typeface="ArialMT"/>
            </a:endParaRP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data: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set the path to our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yaml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file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cfg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our model configuration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weights: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a custom path to weights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name: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result names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nosave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only save the final checkpoint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cache: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cache images for faster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training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22047"/>
            <a:ext cx="10396882" cy="9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Yolov6 Detection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78" y="2933700"/>
            <a:ext cx="8078327" cy="2581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1941042"/>
            <a:ext cx="10396882" cy="99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6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Image Labeling Tool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2043223"/>
            <a:ext cx="705002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10000"/>
                </a:solidFill>
                <a:latin typeface="Arial-BoldMT"/>
              </a:rPr>
              <a:t>Open-source image labeling tool like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VGG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Image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Annotator</a:t>
            </a:r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ArialMT"/>
              </a:rPr>
              <a:t>LabelImg</a:t>
            </a:r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ArialMT"/>
              </a:rPr>
              <a:t>OpenLabeler</a:t>
            </a:r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ArialMT"/>
              </a:rPr>
              <a:t>ImgLab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196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cap="none" dirty="0"/>
              <a:t>Train </a:t>
            </a:r>
            <a:r>
              <a:rPr lang="en-US" cap="none" dirty="0" smtClean="0"/>
              <a:t>YOLOV7 </a:t>
            </a:r>
            <a:r>
              <a:rPr lang="en-US" cap="none" dirty="0"/>
              <a:t>On A Custom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98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Train </a:t>
            </a:r>
            <a:r>
              <a:rPr lang="en-US" cap="none" dirty="0" smtClean="0"/>
              <a:t>YOLOV7 </a:t>
            </a:r>
            <a:r>
              <a:rPr lang="en-US" cap="none" dirty="0" smtClean="0"/>
              <a:t>On A Custom Dataset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32624" y="3061854"/>
            <a:ext cx="2045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My dataset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496492" y="4915707"/>
            <a:ext cx="2162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Train labels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072880" y="3071523"/>
            <a:ext cx="2381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-BoldMT"/>
              </a:rPr>
              <a:t>Trian</a:t>
            </a:r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images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072880" y="4915707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label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77" y="1682795"/>
            <a:ext cx="3138772" cy="13813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4" y="3526242"/>
            <a:ext cx="3648584" cy="14194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64" y="3995210"/>
            <a:ext cx="5496692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7" y="1617833"/>
            <a:ext cx="2172003" cy="1276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87" y="1601945"/>
            <a:ext cx="3803414" cy="132656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704286" y="1981989"/>
            <a:ext cx="1086001" cy="667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Custom Object Detection Data In </a:t>
            </a:r>
            <a:r>
              <a:rPr lang="en-US" cap="none" dirty="0" smtClean="0"/>
              <a:t>YOLOV7 </a:t>
            </a:r>
            <a:r>
              <a:rPr lang="en-US" cap="none" dirty="0" smtClean="0"/>
              <a:t>Format </a:t>
            </a:r>
            <a:r>
              <a:rPr lang="en-US" cap="none" dirty="0" smtClean="0"/>
              <a:t>– Image and label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08" y="2111624"/>
            <a:ext cx="5967068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 smtClean="0"/>
              <a:t>Define Model Configuration And Architecture</a:t>
            </a:r>
            <a:endParaRPr lang="en-US" sz="4400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837765"/>
            <a:ext cx="108711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write a new yaml script file (</a:t>
            </a: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exp: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of dataset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classes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arenR"/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AutoNum type="arabicParenR"/>
            </a:pPr>
            <a:r>
              <a:rPr lang="pt-BR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</a:t>
            </a: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exp: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yolov7.ymal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our model 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classes.</a:t>
            </a:r>
            <a:endParaRPr lang="en-US" sz="320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5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</a:t>
            </a:r>
            <a:r>
              <a:rPr lang="en-US" cap="none" dirty="0" smtClean="0"/>
              <a:t>Yolov7 </a:t>
            </a:r>
            <a:r>
              <a:rPr lang="en-US" cap="none" dirty="0"/>
              <a:t>Format </a:t>
            </a:r>
            <a:r>
              <a:rPr lang="en-US" cap="none" dirty="0" smtClean="0"/>
              <a:t>– </a:t>
            </a:r>
            <a:r>
              <a:rPr lang="en-US" cap="none" dirty="0" err="1" smtClean="0"/>
              <a:t>coco</a:t>
            </a:r>
            <a:r>
              <a:rPr lang="en-US" cap="none" dirty="0" err="1" smtClean="0"/>
              <a:t>.yaml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023215"/>
            <a:ext cx="10396882" cy="35012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10128" y="3773857"/>
            <a:ext cx="2350008" cy="624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3310128" y="4745938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3310128" y="5239914"/>
            <a:ext cx="1833372" cy="257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1051560" y="4290543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786384" y="4097957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681229" y="3649679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570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</a:t>
            </a:r>
            <a:r>
              <a:rPr lang="en-US" cap="none" dirty="0" smtClean="0"/>
              <a:t>Yolov7 </a:t>
            </a:r>
            <a:r>
              <a:rPr lang="en-US" cap="none" dirty="0"/>
              <a:t>Format </a:t>
            </a:r>
            <a:r>
              <a:rPr lang="en-US" cap="none" dirty="0" smtClean="0"/>
              <a:t>– </a:t>
            </a:r>
            <a:r>
              <a:rPr lang="en-US" cap="none" dirty="0" err="1" smtClean="0"/>
              <a:t>coco</a:t>
            </a:r>
            <a:r>
              <a:rPr lang="en-US" cap="none" dirty="0" err="1" smtClean="0"/>
              <a:t>.yaml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51" y="1911096"/>
            <a:ext cx="8692898" cy="37041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61925" y="2642616"/>
            <a:ext cx="850392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600" dirty="0"/>
          </a:p>
        </p:txBody>
      </p:sp>
      <p:sp>
        <p:nvSpPr>
          <p:cNvPr id="8" name="TextBox 7"/>
          <p:cNvSpPr txBox="1"/>
          <p:nvPr/>
        </p:nvSpPr>
        <p:spPr>
          <a:xfrm>
            <a:off x="2791008" y="5148072"/>
            <a:ext cx="1289304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2258568" y="3995928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1990344" y="3419856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25752" y="3241113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419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Yolov7 </a:t>
            </a:r>
            <a:r>
              <a:rPr lang="en-US" cap="none" dirty="0" smtClean="0"/>
              <a:t>Training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784541"/>
            <a:ext cx="103968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ourier New" panose="02070309020205020404" pitchFamily="49" charset="0"/>
              </a:rPr>
              <a:t>!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python 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train.py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workers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8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device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endParaRPr lang="en-US" sz="2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batch-size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16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epochs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25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endParaRPr lang="en-US" sz="2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data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data/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coco.yaml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--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img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640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640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endParaRPr lang="en-US" sz="2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cfg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cfg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/training/yolov7.yaml </a:t>
            </a:r>
            <a:endParaRPr lang="en-US" sz="2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weights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yolov7.pt </a:t>
            </a:r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yolov7 </a:t>
            </a:r>
            <a:endParaRPr lang="en-US" sz="2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hyp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data/hyp.scratch.p5.yaml</a:t>
            </a:r>
            <a:endParaRPr lang="en-US" sz="28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6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Yolov7 Detection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78" y="2933700"/>
            <a:ext cx="8078327" cy="2581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1955330"/>
            <a:ext cx="10396882" cy="9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4823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Image Labeling Tool - Labelimg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60094" y="1837765"/>
            <a:ext cx="9246362" cy="373093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9145"/>
            <a:ext cx="10396882" cy="8869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Object Detection -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8" y="896114"/>
            <a:ext cx="2683200" cy="2069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465" y="896112"/>
            <a:ext cx="2683200" cy="2030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20" y="2970484"/>
            <a:ext cx="2683200" cy="22311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71845" y="4049570"/>
            <a:ext cx="2079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-BoldMT"/>
              </a:rPr>
              <a:t>(C, X,Y, W, H)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85801" y="2965574"/>
            <a:ext cx="1371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raw image</a:t>
            </a:r>
          </a:p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416*416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49257" y="2959348"/>
            <a:ext cx="1807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image labeling</a:t>
            </a:r>
          </a:p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(C, X,Y, W, H)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3939729"/>
            <a:ext cx="625138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000" b="1" dirty="0">
                <a:solidFill>
                  <a:srgbClr val="000000"/>
                </a:solidFill>
                <a:latin typeface="Arial-BoldMT"/>
              </a:rPr>
              <a:t>Each item should be a tuple of the form :</a:t>
            </a:r>
          </a:p>
          <a:p>
            <a:r>
              <a:rPr lang="en-US" sz="2800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sz="2800" b="1" dirty="0">
                <a:solidFill>
                  <a:srgbClr val="1F2DA9"/>
                </a:solidFill>
                <a:latin typeface="Arial-BoldMT"/>
              </a:rPr>
              <a:t>images</a:t>
            </a:r>
            <a:r>
              <a:rPr lang="en-US" sz="2800" b="1" dirty="0" smtClean="0">
                <a:solidFill>
                  <a:srgbClr val="000000"/>
                </a:solidFill>
                <a:latin typeface="Arial-BoldMT"/>
              </a:rPr>
              <a:t>,</a:t>
            </a:r>
          </a:p>
          <a:p>
            <a:r>
              <a:rPr lang="en-US" sz="2800" b="1" dirty="0" smtClean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sz="2800" b="1" dirty="0" err="1" smtClean="0">
                <a:solidFill>
                  <a:srgbClr val="C10000"/>
                </a:solidFill>
                <a:latin typeface="Arial-BoldMT"/>
              </a:rPr>
              <a:t>class_labels</a:t>
            </a:r>
            <a:r>
              <a:rPr lang="en-US" sz="2800" b="1" dirty="0">
                <a:solidFill>
                  <a:srgbClr val="000000"/>
                </a:solidFill>
                <a:latin typeface="Arial-BoldMT"/>
              </a:rPr>
              <a:t>, </a:t>
            </a:r>
            <a:r>
              <a:rPr lang="en-US" sz="2800" b="1" dirty="0" err="1" smtClean="0">
                <a:solidFill>
                  <a:srgbClr val="2B8413"/>
                </a:solidFill>
                <a:latin typeface="Arial-BoldMT"/>
              </a:rPr>
              <a:t>bounding_boxes</a:t>
            </a:r>
            <a:r>
              <a:rPr lang="en-US" sz="2800" b="1" dirty="0">
                <a:solidFill>
                  <a:srgbClr val="000000"/>
                </a:solidFill>
                <a:latin typeface="Arial-BoldMT"/>
              </a:rPr>
              <a:t>) )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755114" y="5201613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image result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871216" y="1746504"/>
            <a:ext cx="1040249" cy="493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31241" y="1746504"/>
            <a:ext cx="859281" cy="493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basic architecture of DNN - Python Natural Language Processing [Book]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1" r="219" b="12252"/>
          <a:stretch/>
        </p:blipFill>
        <p:spPr bwMode="auto">
          <a:xfrm>
            <a:off x="7615858" y="895500"/>
            <a:ext cx="3895344" cy="20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0646863" y="2913181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model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10094976" y="2970484"/>
            <a:ext cx="551887" cy="9692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8868720" y="4121391"/>
            <a:ext cx="803125" cy="3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90872" y="1746504"/>
            <a:ext cx="649224" cy="4937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6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Object Detection - Example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33286"/>
            <a:ext cx="10396881" cy="348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0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Object Detection - </a:t>
            </a:r>
            <a:r>
              <a:rPr lang="en-US" dirty="0" err="1"/>
              <a:t>Exp</a:t>
            </a:r>
            <a:r>
              <a:rPr lang="en-US" dirty="0"/>
              <a:t> TL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1947670"/>
            <a:ext cx="10396881" cy="34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Multiple Objects Detection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656832"/>
            <a:ext cx="1039688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-BoldMT"/>
              </a:rPr>
              <a:t>In general, object detectors have three (3) main components:</a:t>
            </a:r>
          </a:p>
          <a:p>
            <a:pPr marL="457200" indent="-457200">
              <a:buAutoNum type="arabicParenR"/>
            </a:pP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Arial-BoldMT"/>
              </a:rPr>
              <a:t>backbone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that </a:t>
            </a:r>
            <a:r>
              <a:rPr lang="en-US" sz="2000" b="1" dirty="0">
                <a:solidFill>
                  <a:srgbClr val="00B1F1"/>
                </a:solidFill>
                <a:latin typeface="Arial-BoldMT"/>
              </a:rPr>
              <a:t>extracts features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from the given image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endParaRPr lang="en-US" sz="2000" dirty="0">
              <a:solidFill>
                <a:srgbClr val="000000"/>
              </a:solidFill>
              <a:latin typeface="ArialMT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MT"/>
              </a:rPr>
              <a:t>2) 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  The </a:t>
            </a:r>
            <a:r>
              <a:rPr lang="en-US" sz="2000" b="1" dirty="0">
                <a:solidFill>
                  <a:srgbClr val="FF0000"/>
                </a:solidFill>
                <a:latin typeface="Arial-BoldMT"/>
              </a:rPr>
              <a:t>feature network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that takes multiple levels of features 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from the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backbone as input and </a:t>
            </a:r>
            <a:r>
              <a:rPr lang="en-US" sz="2000" b="1" dirty="0">
                <a:solidFill>
                  <a:srgbClr val="00B1F1"/>
                </a:solidFill>
                <a:latin typeface="Arial-BoldMT"/>
              </a:rPr>
              <a:t>outputs a list of fused features 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that represent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salient characteristics of the image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endParaRPr lang="en-US" sz="2000" dirty="0">
              <a:solidFill>
                <a:srgbClr val="000000"/>
              </a:solidFill>
              <a:latin typeface="ArialMT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MT"/>
              </a:rPr>
              <a:t>3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)  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The final </a:t>
            </a:r>
            <a:r>
              <a:rPr lang="en-US" sz="2000" b="1" dirty="0">
                <a:solidFill>
                  <a:srgbClr val="FF0000"/>
                </a:solidFill>
                <a:latin typeface="Arial-BoldMT"/>
              </a:rPr>
              <a:t>class/box network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that uses the fused features 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to </a:t>
            </a:r>
            <a:r>
              <a:rPr lang="en-US" sz="2000" b="1" dirty="0" smtClean="0">
                <a:solidFill>
                  <a:srgbClr val="00B1F1"/>
                </a:solidFill>
                <a:latin typeface="Arial-BoldMT"/>
              </a:rPr>
              <a:t>predict </a:t>
            </a:r>
            <a:r>
              <a:rPr lang="en-US" sz="2000" b="1" dirty="0">
                <a:solidFill>
                  <a:srgbClr val="00B1F1"/>
                </a:solidFill>
                <a:latin typeface="Arial-BoldMT"/>
              </a:rPr>
              <a:t>the class and location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of each object.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06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in Event">
    <a:dk1>
      <a:sysClr val="windowText" lastClr="000000"/>
    </a:dk1>
    <a:lt1>
      <a:sysClr val="window" lastClr="FFFFFF"/>
    </a:lt1>
    <a:dk2>
      <a:srgbClr val="424242"/>
    </a:dk2>
    <a:lt2>
      <a:srgbClr val="C8C8C8"/>
    </a:lt2>
    <a:accent1>
      <a:srgbClr val="B80E0F"/>
    </a:accent1>
    <a:accent2>
      <a:srgbClr val="A6987D"/>
    </a:accent2>
    <a:accent3>
      <a:srgbClr val="7F9A71"/>
    </a:accent3>
    <a:accent4>
      <a:srgbClr val="64969F"/>
    </a:accent4>
    <a:accent5>
      <a:srgbClr val="9B75B2"/>
    </a:accent5>
    <a:accent6>
      <a:srgbClr val="80737A"/>
    </a:accent6>
    <a:hlink>
      <a:srgbClr val="F21213"/>
    </a:hlink>
    <a:folHlink>
      <a:srgbClr val="B6A39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</TotalTime>
  <Words>1448</Words>
  <Application>Microsoft Office PowerPoint</Application>
  <PresentationFormat>Widescreen</PresentationFormat>
  <Paragraphs>260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Arial-BoldMT</vt:lpstr>
      <vt:lpstr>ArialMT</vt:lpstr>
      <vt:lpstr>Barlow Condensed Black</vt:lpstr>
      <vt:lpstr>Calibri</vt:lpstr>
      <vt:lpstr>Courier New</vt:lpstr>
      <vt:lpstr>Impact</vt:lpstr>
      <vt:lpstr>Times New Roman</vt:lpstr>
      <vt:lpstr>Main Event</vt:lpstr>
      <vt:lpstr>Artificial intelligence</vt:lpstr>
      <vt:lpstr>Object Detection </vt:lpstr>
      <vt:lpstr>Object Detection </vt:lpstr>
      <vt:lpstr>Image Labeling Tool</vt:lpstr>
      <vt:lpstr>Image Labeling Tool - Labelimg</vt:lpstr>
      <vt:lpstr>PowerPoint Presentation</vt:lpstr>
      <vt:lpstr>Object Detection - Example</vt:lpstr>
      <vt:lpstr>Object Detection - Exp TL</vt:lpstr>
      <vt:lpstr>Multiple Objects Detection</vt:lpstr>
      <vt:lpstr>Object Detection Algorithms </vt:lpstr>
      <vt:lpstr>What Is Yolo?</vt:lpstr>
      <vt:lpstr>Old Yolo Steps</vt:lpstr>
      <vt:lpstr>New Yolo Steps</vt:lpstr>
      <vt:lpstr>New Yolo Steps</vt:lpstr>
      <vt:lpstr>Intersection Over Union (IOU) </vt:lpstr>
      <vt:lpstr>Non-Maximal Suppression </vt:lpstr>
      <vt:lpstr>YOLOV5</vt:lpstr>
      <vt:lpstr>YOLOV5</vt:lpstr>
      <vt:lpstr>How To Evaluate Object Detection Model?</vt:lpstr>
      <vt:lpstr>Mean Average Precision ( MAP )</vt:lpstr>
      <vt:lpstr>Mean Average Precision ( MAP )</vt:lpstr>
      <vt:lpstr>Mean Average Precision ( MAP )</vt:lpstr>
      <vt:lpstr>Train YOLOV5 On A Custom Dataset</vt:lpstr>
      <vt:lpstr>Train YOLOV5 On A Custom Dataset</vt:lpstr>
      <vt:lpstr>Custom Object Detection Data In YOLOV5 Format - Image</vt:lpstr>
      <vt:lpstr>Custom Object Detection Data In Yolov5 Format - Label</vt:lpstr>
      <vt:lpstr>Define Model Configuration And Architecture</vt:lpstr>
      <vt:lpstr>Custom Object Detection Data In Yolov5 Format – Coco128.yaml</vt:lpstr>
      <vt:lpstr>Custom Object Detection Data In Yolov5 Format – yolov5s.yaml</vt:lpstr>
      <vt:lpstr>Yolov5 Training</vt:lpstr>
      <vt:lpstr>Yolov5 Detection</vt:lpstr>
      <vt:lpstr>Train YOLOV6 On A Custom Dataset</vt:lpstr>
      <vt:lpstr>Train YOLOV6 On A Custom Dataset</vt:lpstr>
      <vt:lpstr>Custom Object Detection Data In YOLOV6 Format – Image and label</vt:lpstr>
      <vt:lpstr>Define Model Configuration And Architecture</vt:lpstr>
      <vt:lpstr>Custom Object Detection Data In Yolov6 Format – dataset.yaml</vt:lpstr>
      <vt:lpstr>Custom Object Detection Data In Yolov6 Format – create folder and put weight</vt:lpstr>
      <vt:lpstr>Yolov6 Training</vt:lpstr>
      <vt:lpstr>Yolov6 Detection</vt:lpstr>
      <vt:lpstr>Train YOLOV7 On A Custom Dataset</vt:lpstr>
      <vt:lpstr>Train YOLOV7 On A Custom Dataset</vt:lpstr>
      <vt:lpstr>Custom Object Detection Data In YOLOV7 Format – Image and label</vt:lpstr>
      <vt:lpstr>Define Model Configuration And Architecture</vt:lpstr>
      <vt:lpstr>Custom Object Detection Data In Yolov7 Format – coco.yaml</vt:lpstr>
      <vt:lpstr>Custom Object Detection Data In Yolov7 Format – coco.yaml</vt:lpstr>
      <vt:lpstr>Yolov7 Training</vt:lpstr>
      <vt:lpstr>Yolov7 Detection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112</cp:revision>
  <dcterms:created xsi:type="dcterms:W3CDTF">2022-06-28T13:07:35Z</dcterms:created>
  <dcterms:modified xsi:type="dcterms:W3CDTF">2022-07-24T21:09:31Z</dcterms:modified>
</cp:coreProperties>
</file>